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8" r:id="rId3"/>
    <p:sldId id="259" r:id="rId4"/>
    <p:sldId id="260" r:id="rId5"/>
    <p:sldId id="261" r:id="rId6"/>
    <p:sldId id="262" r:id="rId7"/>
    <p:sldId id="263" r:id="rId8"/>
  </p:sldIdLst>
  <p:sldSz cx="9144000" cy="5143500" type="screen16x9"/>
  <p:notesSz cx="6858000" cy="9144000"/>
  <p:embeddedFontLst>
    <p:embeddedFont>
      <p:font typeface="Playfair Display"/>
      <p:regular r:id="rId10"/>
      <p:bold r:id="rId11"/>
      <p:italic r:id="rId12"/>
      <p:boldItalic r:id="rId13"/>
    </p:embeddedFont>
    <p:embeddedFont>
      <p:font typeface="Corsiva" panose="020B0604020202020204" charset="0"/>
      <p:regular r:id="rId14"/>
      <p:bold r:id="rId15"/>
      <p:italic r:id="rId16"/>
      <p:boldItalic r:id="rId17"/>
    </p:embeddedFont>
    <p:embeddedFont>
      <p:font typeface="Montserrat" panose="020B0604020202020204" charset="0"/>
      <p:regular r:id="rId18"/>
      <p:bold r:id="rId19"/>
    </p:embeddedFont>
    <p:embeddedFont>
      <p:font typeface="Oswald" panose="020B0604020202020204" charset="0"/>
      <p:regular r:id="rId20"/>
      <p:bold r:id="rId2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6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273824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0971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4480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9648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7900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9179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0237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77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0"/>
            <a:ext cx="72300" cy="51434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4358475" y="0"/>
            <a:ext cx="3853199" cy="5143499"/>
          </a:xfrm>
          <a:prstGeom prst="rect">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3550650"/>
            <a:ext cx="4910100" cy="5777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999925"/>
            <a:ext cx="8520599" cy="21461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50700" y="-498599"/>
            <a:ext cx="42600" cy="84557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00" y="1081675"/>
            <a:ext cx="4045199" cy="17861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234075"/>
            <a:ext cx="8520599" cy="33348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idx="4294967295"/>
          </p:nvPr>
        </p:nvSpPr>
        <p:spPr>
          <a:xfrm>
            <a:off x="5836250" y="1352487"/>
            <a:ext cx="3203999" cy="2527799"/>
          </a:xfrm>
          <a:prstGeom prst="rect">
            <a:avLst/>
          </a:prstGeom>
          <a:noFill/>
          <a:ln>
            <a:noFill/>
          </a:ln>
        </p:spPr>
        <p:txBody>
          <a:bodyPr lIns="91425" tIns="91425" rIns="91425" bIns="91425" anchor="b" anchorCtr="0">
            <a:noAutofit/>
          </a:bodyPr>
          <a:lstStyle/>
          <a:p>
            <a:pPr lvl="0" rtl="0">
              <a:spcBef>
                <a:spcPts val="0"/>
              </a:spcBef>
              <a:buNone/>
            </a:pPr>
            <a:r>
              <a:rPr lang="en" sz="4800">
                <a:solidFill>
                  <a:schemeClr val="accent1"/>
                </a:solidFill>
              </a:rPr>
              <a:t>Creating Counter Narratives: The Global Village</a:t>
            </a:r>
          </a:p>
        </p:txBody>
      </p:sp>
      <p:sp>
        <p:nvSpPr>
          <p:cNvPr id="58" name="Shape 58"/>
          <p:cNvSpPr txBox="1">
            <a:spLocks noGrp="1"/>
          </p:cNvSpPr>
          <p:nvPr>
            <p:ph type="subTitle" idx="4294967295"/>
          </p:nvPr>
        </p:nvSpPr>
        <p:spPr>
          <a:xfrm>
            <a:off x="105325" y="4488125"/>
            <a:ext cx="8934900" cy="561599"/>
          </a:xfrm>
          <a:prstGeom prst="rect">
            <a:avLst/>
          </a:prstGeom>
          <a:noFill/>
          <a:ln>
            <a:noFill/>
          </a:ln>
        </p:spPr>
        <p:txBody>
          <a:bodyPr lIns="91425" tIns="91425" rIns="91425" bIns="91425" anchor="t" anchorCtr="0">
            <a:noAutofit/>
          </a:bodyPr>
          <a:lstStyle/>
          <a:p>
            <a:pPr rtl="0">
              <a:spcBef>
                <a:spcPts val="0"/>
              </a:spcBef>
              <a:buNone/>
            </a:pPr>
            <a:r>
              <a:rPr lang="en"/>
              <a:t>Year 9		* 		Jennifer Florance		* 		Emma Stachowicz</a:t>
            </a:r>
          </a:p>
          <a:p>
            <a:pPr lvl="0" rtl="0">
              <a:spcBef>
                <a:spcPts val="0"/>
              </a:spcBef>
              <a:buNone/>
            </a:pPr>
            <a:endParaRPr/>
          </a:p>
        </p:txBody>
      </p:sp>
      <p:pic>
        <p:nvPicPr>
          <p:cNvPr id="59" name="Shape 59"/>
          <p:cNvPicPr preferRelativeResize="0"/>
          <p:nvPr/>
        </p:nvPicPr>
        <p:blipFill>
          <a:blip r:embed="rId3">
            <a:alphaModFix/>
          </a:blip>
          <a:stretch>
            <a:fillRect/>
          </a:stretch>
        </p:blipFill>
        <p:spPr>
          <a:xfrm>
            <a:off x="8271205" y="70225"/>
            <a:ext cx="769019" cy="1008549"/>
          </a:xfrm>
          <a:prstGeom prst="rect">
            <a:avLst/>
          </a:prstGeom>
          <a:noFill/>
          <a:ln>
            <a:noFill/>
          </a:ln>
        </p:spPr>
      </p:pic>
      <p:pic>
        <p:nvPicPr>
          <p:cNvPr id="60" name="Shape 60"/>
          <p:cNvPicPr preferRelativeResize="0"/>
          <p:nvPr/>
        </p:nvPicPr>
        <p:blipFill>
          <a:blip r:embed="rId4">
            <a:alphaModFix/>
          </a:blip>
          <a:stretch>
            <a:fillRect/>
          </a:stretch>
        </p:blipFill>
        <p:spPr>
          <a:xfrm>
            <a:off x="0" y="924812"/>
            <a:ext cx="5836249" cy="329388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p:nvPr/>
        </p:nvSpPr>
        <p:spPr>
          <a:xfrm>
            <a:off x="-351100" y="351075"/>
            <a:ext cx="9144000" cy="4125300"/>
          </a:xfrm>
          <a:prstGeom prst="rect">
            <a:avLst/>
          </a:prstGeom>
          <a:noFill/>
          <a:ln>
            <a:noFill/>
          </a:ln>
        </p:spPr>
        <p:txBody>
          <a:bodyPr lIns="91425" tIns="91425" rIns="91425" bIns="91425" anchor="ctr" anchorCtr="0">
            <a:noAutofit/>
          </a:bodyPr>
          <a:lstStyle/>
          <a:p>
            <a:pPr marL="914400" lvl="0" indent="0" rtl="0">
              <a:lnSpc>
                <a:spcPct val="150000"/>
              </a:lnSpc>
              <a:spcBef>
                <a:spcPts val="0"/>
              </a:spcBef>
              <a:buNone/>
            </a:pPr>
            <a:r>
              <a:rPr lang="en" sz="3000" i="1">
                <a:solidFill>
                  <a:schemeClr val="dk2"/>
                </a:solidFill>
                <a:latin typeface="Corsiva"/>
                <a:ea typeface="Corsiva"/>
                <a:cs typeface="Corsiva"/>
                <a:sym typeface="Corsiva"/>
              </a:rPr>
              <a:t>I believe that they need our help, people are dying, children are watching people get murdered and if your country has the resources to help, why wouldn’t you? </a:t>
            </a:r>
          </a:p>
          <a:p>
            <a:pPr marL="914400" lvl="0" indent="0" rtl="0">
              <a:lnSpc>
                <a:spcPct val="150000"/>
              </a:lnSpc>
              <a:spcBef>
                <a:spcPts val="0"/>
              </a:spcBef>
              <a:buNone/>
            </a:pPr>
            <a:endParaRPr sz="1800" i="1">
              <a:solidFill>
                <a:schemeClr val="dk2"/>
              </a:solidFill>
              <a:latin typeface="Corsiva"/>
              <a:ea typeface="Corsiva"/>
              <a:cs typeface="Corsiva"/>
              <a:sym typeface="Corsiva"/>
            </a:endParaRPr>
          </a:p>
          <a:p>
            <a:pPr marL="914400" lvl="0" indent="0" rtl="0">
              <a:lnSpc>
                <a:spcPct val="150000"/>
              </a:lnSpc>
              <a:spcBef>
                <a:spcPts val="0"/>
              </a:spcBef>
              <a:buNone/>
            </a:pPr>
            <a:r>
              <a:rPr lang="en" sz="1800">
                <a:solidFill>
                  <a:schemeClr val="dk2"/>
                </a:solidFill>
              </a:rPr>
              <a:t>(Elyssa Gorski, 2015)</a:t>
            </a:r>
          </a:p>
          <a:p>
            <a:pPr marL="914400" lvl="0" indent="0" rtl="0">
              <a:lnSpc>
                <a:spcPct val="150000"/>
              </a:lnSpc>
              <a:spcBef>
                <a:spcPts val="0"/>
              </a:spcBef>
              <a:buNone/>
            </a:pPr>
            <a:r>
              <a:rPr lang="en" sz="1800">
                <a:solidFill>
                  <a:schemeClr val="dk2"/>
                </a:solidFill>
              </a:rPr>
              <a:t>Tranby College Student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0" y="111175"/>
            <a:ext cx="9144000" cy="1720200"/>
          </a:xfrm>
          <a:prstGeom prst="rect">
            <a:avLst/>
          </a:prstGeom>
        </p:spPr>
        <p:txBody>
          <a:bodyPr lIns="91425" tIns="91425" rIns="91425" bIns="91425" anchor="ctr" anchorCtr="0">
            <a:noAutofit/>
          </a:bodyPr>
          <a:lstStyle/>
          <a:p>
            <a:pPr algn="ctr" rtl="0">
              <a:spcBef>
                <a:spcPts val="0"/>
              </a:spcBef>
              <a:buNone/>
            </a:pPr>
            <a:r>
              <a:rPr lang="en" sz="2400"/>
              <a:t>69 STUDENTS.</a:t>
            </a:r>
            <a:br>
              <a:rPr lang="en" sz="2400"/>
            </a:br>
            <a:r>
              <a:rPr lang="en" sz="2400"/>
              <a:t>5 TEACHERS. </a:t>
            </a:r>
            <a:br>
              <a:rPr lang="en" sz="2400"/>
            </a:br>
            <a:r>
              <a:rPr lang="en" sz="2400"/>
              <a:t>4 RESOLUTIONS.</a:t>
            </a:r>
          </a:p>
          <a:p>
            <a:pPr>
              <a:spcBef>
                <a:spcPts val="0"/>
              </a:spcBef>
              <a:buNone/>
            </a:pPr>
            <a:endParaRPr/>
          </a:p>
        </p:txBody>
      </p:sp>
      <p:pic>
        <p:nvPicPr>
          <p:cNvPr id="75" name="Shape 75"/>
          <p:cNvPicPr preferRelativeResize="0"/>
          <p:nvPr/>
        </p:nvPicPr>
        <p:blipFill>
          <a:blip r:embed="rId3">
            <a:alphaModFix/>
          </a:blip>
          <a:stretch>
            <a:fillRect/>
          </a:stretch>
        </p:blipFill>
        <p:spPr>
          <a:xfrm>
            <a:off x="1162512" y="1186798"/>
            <a:ext cx="6818976" cy="3833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90250" y="526350"/>
            <a:ext cx="8023799" cy="4090800"/>
          </a:xfrm>
          <a:prstGeom prst="rect">
            <a:avLst/>
          </a:prstGeom>
        </p:spPr>
        <p:txBody>
          <a:bodyPr lIns="91425" tIns="91425" rIns="91425" bIns="91425" anchor="ctr" anchorCtr="0">
            <a:noAutofit/>
          </a:bodyPr>
          <a:lstStyle/>
          <a:p>
            <a:pPr lvl="0" rtl="0">
              <a:spcBef>
                <a:spcPts val="0"/>
              </a:spcBef>
              <a:buNone/>
            </a:pPr>
            <a:r>
              <a:rPr lang="en" sz="2400"/>
              <a:t>a classroom that encourages opportunity for engagement in societal issues and welcomes the diverse discourses of the classroom, even in the primary grades, takes a major step toward creating an equal platform from which all students can expand their critical literacy skills, broaden their thinking on issues of social consequence, and inaugurate actions that demonstrate proactive global citizenship.</a:t>
            </a:r>
          </a:p>
          <a:p>
            <a:pPr lvl="0" rtl="0">
              <a:spcBef>
                <a:spcPts val="0"/>
              </a:spcBef>
              <a:buNone/>
            </a:pPr>
            <a:endParaRPr sz="1800"/>
          </a:p>
          <a:p>
            <a:pPr lvl="0" rtl="0">
              <a:spcBef>
                <a:spcPts val="0"/>
              </a:spcBef>
              <a:buClr>
                <a:schemeClr val="dk2"/>
              </a:buClr>
              <a:buSzPct val="61111"/>
              <a:buFont typeface="Arial"/>
              <a:buNone/>
            </a:pPr>
            <a:r>
              <a:rPr lang="en" sz="1800"/>
              <a:t>Vetter (2008, p. 93)</a:t>
            </a:r>
          </a:p>
          <a:p>
            <a:pPr>
              <a:spcBef>
                <a:spcPts val="0"/>
              </a:spcBef>
              <a:buNone/>
            </a:pPr>
            <a:r>
              <a:rPr lang="en" sz="1800"/>
              <a:t>Toward a critical stance: Citizenship education in the classroom</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90250" y="526350"/>
            <a:ext cx="5618700" cy="4090800"/>
          </a:xfrm>
          <a:prstGeom prst="rect">
            <a:avLst/>
          </a:prstGeom>
        </p:spPr>
        <p:txBody>
          <a:bodyPr lIns="91425" tIns="91425" rIns="91425" bIns="91425" anchor="ctr" anchorCtr="0">
            <a:noAutofit/>
          </a:bodyPr>
          <a:lstStyle/>
          <a:p>
            <a:pPr rtl="0">
              <a:spcBef>
                <a:spcPts val="0"/>
              </a:spcBef>
              <a:buNone/>
            </a:pPr>
            <a:r>
              <a:rPr lang="en" sz="2400">
                <a:solidFill>
                  <a:srgbClr val="000000"/>
                </a:solidFill>
              </a:rPr>
              <a:t>Australian Curriculum Links:</a:t>
            </a:r>
          </a:p>
          <a:p>
            <a:pPr rtl="0">
              <a:spcBef>
                <a:spcPts val="0"/>
              </a:spcBef>
              <a:buNone/>
            </a:pPr>
            <a:endParaRPr sz="2400">
              <a:solidFill>
                <a:srgbClr val="000000"/>
              </a:solidFill>
            </a:endParaRPr>
          </a:p>
          <a:p>
            <a:pPr>
              <a:spcBef>
                <a:spcPts val="0"/>
              </a:spcBef>
              <a:buNone/>
            </a:pPr>
            <a:r>
              <a:rPr lang="en" sz="2400">
                <a:solidFill>
                  <a:srgbClr val="000000"/>
                </a:solidFill>
              </a:rPr>
              <a:t>The General Capabilities</a:t>
            </a:r>
          </a:p>
        </p:txBody>
      </p:sp>
      <p:pic>
        <p:nvPicPr>
          <p:cNvPr id="86" name="Shape 86"/>
          <p:cNvPicPr preferRelativeResize="0"/>
          <p:nvPr/>
        </p:nvPicPr>
        <p:blipFill>
          <a:blip r:embed="rId3">
            <a:alphaModFix/>
          </a:blip>
          <a:stretch>
            <a:fillRect/>
          </a:stretch>
        </p:blipFill>
        <p:spPr>
          <a:xfrm>
            <a:off x="4698050" y="526354"/>
            <a:ext cx="4445949" cy="4090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86200" y="315975"/>
            <a:ext cx="8250299" cy="4470600"/>
          </a:xfrm>
          <a:prstGeom prst="rect">
            <a:avLst/>
          </a:prstGeom>
        </p:spPr>
        <p:txBody>
          <a:bodyPr lIns="91425" tIns="91425" rIns="91425" bIns="91425" anchor="ctr" anchorCtr="0">
            <a:noAutofit/>
          </a:bodyPr>
          <a:lstStyle/>
          <a:p>
            <a:pPr rtl="0">
              <a:spcBef>
                <a:spcPts val="0"/>
              </a:spcBef>
              <a:buNone/>
            </a:pPr>
            <a:r>
              <a:rPr lang="en"/>
              <a:t>History</a:t>
            </a:r>
          </a:p>
          <a:p>
            <a:pPr rtl="0">
              <a:spcBef>
                <a:spcPts val="0"/>
              </a:spcBef>
              <a:buNone/>
            </a:pPr>
            <a:r>
              <a:rPr lang="en"/>
              <a:t>Geography</a:t>
            </a:r>
          </a:p>
          <a:p>
            <a:pPr rtl="0">
              <a:spcBef>
                <a:spcPts val="0"/>
              </a:spcBef>
              <a:buNone/>
            </a:pPr>
            <a:r>
              <a:rPr lang="en"/>
              <a:t>Civics &amp; Citizenship</a:t>
            </a:r>
          </a:p>
          <a:p>
            <a:pPr rtl="0">
              <a:spcBef>
                <a:spcPts val="0"/>
              </a:spcBef>
              <a:buNone/>
            </a:pPr>
            <a:r>
              <a:rPr lang="en"/>
              <a:t>Economics &amp; Business</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175550" y="175550"/>
            <a:ext cx="5003100" cy="1053299"/>
          </a:xfrm>
          <a:prstGeom prst="rect">
            <a:avLst/>
          </a:prstGeom>
          <a:noFill/>
          <a:ln>
            <a:noFill/>
          </a:ln>
        </p:spPr>
        <p:txBody>
          <a:bodyPr lIns="91425" tIns="91425" rIns="91425" bIns="91425" anchor="t" anchorCtr="0">
            <a:noAutofit/>
          </a:bodyPr>
          <a:lstStyle/>
          <a:p>
            <a:pPr>
              <a:spcBef>
                <a:spcPts val="0"/>
              </a:spcBef>
              <a:buNone/>
            </a:pPr>
            <a:r>
              <a:rPr lang="en" sz="4800">
                <a:solidFill>
                  <a:srgbClr val="FF0000"/>
                </a:solidFill>
              </a:rPr>
              <a:t>The Resolutions</a:t>
            </a:r>
          </a:p>
        </p:txBody>
      </p:sp>
      <p:sp>
        <p:nvSpPr>
          <p:cNvPr id="97" name="Shape 97"/>
          <p:cNvSpPr txBox="1"/>
          <p:nvPr/>
        </p:nvSpPr>
        <p:spPr>
          <a:xfrm>
            <a:off x="298425" y="1217125"/>
            <a:ext cx="8636999" cy="3528600"/>
          </a:xfrm>
          <a:prstGeom prst="rect">
            <a:avLst/>
          </a:prstGeom>
          <a:noFill/>
          <a:ln>
            <a:noFill/>
          </a:ln>
        </p:spPr>
        <p:txBody>
          <a:bodyPr lIns="91425" tIns="91425" rIns="91425" bIns="91425" anchor="t" anchorCtr="0">
            <a:noAutofit/>
          </a:bodyPr>
          <a:lstStyle/>
          <a:p>
            <a:pPr marL="457200" lvl="0" indent="-457200" rtl="0">
              <a:spcBef>
                <a:spcPts val="0"/>
              </a:spcBef>
              <a:buSzPct val="100000"/>
              <a:buAutoNum type="arabicPeriod"/>
            </a:pPr>
            <a:r>
              <a:rPr lang="en" sz="3600"/>
              <a:t>The Situation in Iraq &amp; Syria</a:t>
            </a:r>
          </a:p>
          <a:p>
            <a:pPr marL="457200" lvl="0" indent="-457200" rtl="0">
              <a:spcBef>
                <a:spcPts val="0"/>
              </a:spcBef>
              <a:buSzPct val="100000"/>
              <a:buAutoNum type="arabicPeriod"/>
            </a:pPr>
            <a:r>
              <a:rPr lang="en" sz="3600"/>
              <a:t>Towards a Nuclear Weapons Free World</a:t>
            </a:r>
          </a:p>
          <a:p>
            <a:pPr marL="457200" lvl="0" indent="-457200" rtl="0">
              <a:spcBef>
                <a:spcPts val="0"/>
              </a:spcBef>
              <a:buSzPct val="100000"/>
              <a:buAutoNum type="arabicPeriod"/>
            </a:pPr>
            <a:r>
              <a:rPr lang="en" sz="3600"/>
              <a:t>The Ebola Epidemic in West Africa</a:t>
            </a:r>
          </a:p>
          <a:p>
            <a:pPr marL="457200" lvl="0" indent="-457200">
              <a:spcBef>
                <a:spcPts val="0"/>
              </a:spcBef>
              <a:buSzPct val="100000"/>
              <a:buAutoNum type="arabicPeriod"/>
            </a:pPr>
            <a:r>
              <a:rPr lang="en" sz="3600"/>
              <a:t>Towards a New International Economic World Order</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176</Words>
  <Application>Microsoft Office PowerPoint</Application>
  <PresentationFormat>On-screen Show (16:9)</PresentationFormat>
  <Paragraphs>23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Playfair Display</vt:lpstr>
      <vt:lpstr>Corsiva</vt:lpstr>
      <vt:lpstr>Montserrat</vt:lpstr>
      <vt:lpstr>Oswald</vt:lpstr>
      <vt:lpstr>pop</vt:lpstr>
      <vt:lpstr>Creating Counter Narratives: The Global Village</vt:lpstr>
      <vt:lpstr>PowerPoint Presentation</vt:lpstr>
      <vt:lpstr>69 STUDENTS. 5 TEACHERS.  4 RESOLUTIONS. </vt:lpstr>
      <vt:lpstr>a classroom that encourages opportunity for engagement in societal issues and welcomes the diverse discourses of the classroom, even in the primary grades, takes a major step toward creating an equal platform from which all students can expand their critical literacy skills, broaden their thinking on issues of social consequence, and inaugurate actions that demonstrate proactive global citizenship.  Vetter (2008, p. 93) Toward a critical stance: Citizenship education in the classroom</vt:lpstr>
      <vt:lpstr>Australian Curriculum Links:  The General Capabilities</vt:lpstr>
      <vt:lpstr>History Geography Civics &amp; Citizenship Economics &amp; Business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Counter Narratives: The Global Village</dc:title>
  <dc:creator>Maree Whiteley</dc:creator>
  <cp:lastModifiedBy>Maree Whiteley</cp:lastModifiedBy>
  <cp:revision>2</cp:revision>
  <dcterms:modified xsi:type="dcterms:W3CDTF">2016-01-29T03:53:49Z</dcterms:modified>
</cp:coreProperties>
</file>