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C9C0BF-D988-404B-9C43-884342B77277}">
  <a:tblStyle styleId="{FDC9C0BF-D988-404B-9C43-884342B77277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B0A02929-A7EC-4B78-97C5-B786E86A2039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269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0130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0040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55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5212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3758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3456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453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992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8981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1305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0904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575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9607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327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004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7852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376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95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997075" y="1095856"/>
            <a:ext cx="6400799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4800" b="1"/>
            </a:lvl1pPr>
            <a:lvl2pPr>
              <a:spcBef>
                <a:spcPts val="0"/>
              </a:spcBef>
              <a:buSzPct val="100000"/>
              <a:defRPr sz="4800" b="1"/>
            </a:lvl2pPr>
            <a:lvl3pPr>
              <a:spcBef>
                <a:spcPts val="0"/>
              </a:spcBef>
              <a:buSzPct val="100000"/>
              <a:defRPr sz="4800" b="1"/>
            </a:lvl3pPr>
            <a:lvl4pPr>
              <a:spcBef>
                <a:spcPts val="0"/>
              </a:spcBef>
              <a:buSzPct val="100000"/>
              <a:defRPr sz="4800" b="1"/>
            </a:lvl4pPr>
            <a:lvl5pPr>
              <a:spcBef>
                <a:spcPts val="0"/>
              </a:spcBef>
              <a:buSzPct val="100000"/>
              <a:defRPr sz="4800" b="1"/>
            </a:lvl5pPr>
            <a:lvl6pPr>
              <a:spcBef>
                <a:spcPts val="0"/>
              </a:spcBef>
              <a:buSzPct val="100000"/>
              <a:defRPr sz="4800" b="1"/>
            </a:lvl6pPr>
            <a:lvl7pPr>
              <a:spcBef>
                <a:spcPts val="0"/>
              </a:spcBef>
              <a:buSzPct val="100000"/>
              <a:defRPr sz="4800" b="1"/>
            </a:lvl7pPr>
            <a:lvl8pPr>
              <a:spcBef>
                <a:spcPts val="0"/>
              </a:spcBef>
              <a:buSzPct val="100000"/>
              <a:defRPr sz="4800" b="1"/>
            </a:lvl8pPr>
            <a:lvl9pPr>
              <a:spcBef>
                <a:spcPts val="0"/>
              </a:spcBef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997075" y="2251802"/>
            <a:ext cx="6400799" cy="871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/>
          <p:nvPr/>
        </p:nvSpPr>
        <p:spPr>
          <a:xfrm>
            <a:off x="0" y="0"/>
            <a:ext cx="3135299" cy="5143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3175" y="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3175" y="1916906"/>
            <a:ext cx="635000" cy="611981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400" y="0"/>
                </a:moveTo>
                <a:lnTo>
                  <a:pt x="0" y="0"/>
                </a:lnTo>
                <a:lnTo>
                  <a:pt x="0" y="514"/>
                </a:lnTo>
                <a:lnTo>
                  <a:pt x="2" y="514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3175" y="1307306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52400" y="1307306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52400" y="3226593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830" y="0"/>
                </a:moveTo>
                <a:lnTo>
                  <a:pt x="398" y="0"/>
                </a:ln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152400" y="2614612"/>
            <a:ext cx="1317625" cy="611981"/>
          </a:xfrm>
          <a:custGeom>
            <a:avLst/>
            <a:gdLst/>
            <a:ahLst/>
            <a:cxnLst/>
            <a:rect l="0" t="0" r="0" b="0"/>
            <a:pathLst>
              <a:path w="830" h="514" extrusionOk="0">
                <a:moveTo>
                  <a:pt x="432" y="0"/>
                </a:moveTo>
                <a:lnTo>
                  <a:pt x="0" y="0"/>
                </a:lnTo>
                <a:lnTo>
                  <a:pt x="398" y="514"/>
                </a:lnTo>
                <a:lnTo>
                  <a:pt x="830" y="514"/>
                </a:lnTo>
                <a:lnTo>
                  <a:pt x="432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984250" y="2614612"/>
            <a:ext cx="1322387" cy="611981"/>
          </a:xfrm>
          <a:custGeom>
            <a:avLst/>
            <a:gdLst/>
            <a:ahLst/>
            <a:cxnLst/>
            <a:rect l="0" t="0" r="0" b="0"/>
            <a:pathLst>
              <a:path w="833" h="514" extrusionOk="0">
                <a:moveTo>
                  <a:pt x="399" y="514"/>
                </a:moveTo>
                <a:lnTo>
                  <a:pt x="833" y="514"/>
                </a:lnTo>
                <a:lnTo>
                  <a:pt x="435" y="0"/>
                </a:lnTo>
                <a:lnTo>
                  <a:pt x="0" y="0"/>
                </a:lnTo>
                <a:lnTo>
                  <a:pt x="399" y="514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3175" y="2614612"/>
            <a:ext cx="635000" cy="611981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984250" y="4533900"/>
            <a:ext cx="1322387" cy="6096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399" y="0"/>
                </a:moveTo>
                <a:lnTo>
                  <a:pt x="0" y="512"/>
                </a:ln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984250" y="3924300"/>
            <a:ext cx="1322387" cy="6096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435" y="0"/>
                </a:moveTo>
                <a:lnTo>
                  <a:pt x="0" y="0"/>
                </a:lnTo>
                <a:lnTo>
                  <a:pt x="399" y="512"/>
                </a:lnTo>
                <a:lnTo>
                  <a:pt x="833" y="512"/>
                </a:lnTo>
                <a:lnTo>
                  <a:pt x="435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1820863" y="39243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434" y="0"/>
                </a:moveTo>
                <a:lnTo>
                  <a:pt x="0" y="0"/>
                </a:lnTo>
                <a:lnTo>
                  <a:pt x="398" y="512"/>
                </a:lnTo>
                <a:lnTo>
                  <a:pt x="830" y="512"/>
                </a:lnTo>
                <a:lnTo>
                  <a:pt x="434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3175" y="6096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152400" y="1916906"/>
            <a:ext cx="1317625" cy="611981"/>
          </a:xfrm>
          <a:custGeom>
            <a:avLst/>
            <a:gdLst/>
            <a:ahLst/>
            <a:cxnLst/>
            <a:rect l="0" t="0" r="0" b="0"/>
            <a:pathLst>
              <a:path w="830" h="514" extrusionOk="0">
                <a:moveTo>
                  <a:pt x="0" y="514"/>
                </a:moveTo>
                <a:lnTo>
                  <a:pt x="432" y="514"/>
                </a:lnTo>
                <a:lnTo>
                  <a:pt x="830" y="0"/>
                </a:lnTo>
                <a:lnTo>
                  <a:pt x="398" y="0"/>
                </a:lnTo>
                <a:lnTo>
                  <a:pt x="0" y="514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984250" y="3226593"/>
            <a:ext cx="1322387" cy="6096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0" y="512"/>
                </a:move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lnTo>
                  <a:pt x="0" y="512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3175" y="3226593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1820863" y="45339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4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152400" y="45339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3175" y="45339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3175" y="39243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152400" y="39243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8397875" y="2017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8397875" y="612225"/>
            <a:ext cx="746125" cy="607183"/>
          </a:xfrm>
          <a:custGeom>
            <a:avLst/>
            <a:gdLst/>
            <a:ahLst/>
            <a:cxnLst/>
            <a:rect l="0" t="0" r="0" b="0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6" name="Shape 56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/>
          <p:nvPr/>
        </p:nvSpPr>
        <p:spPr>
          <a:xfrm>
            <a:off x="3175" y="2614612"/>
            <a:ext cx="635000" cy="611981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3175" y="3226593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152400" y="45339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152400" y="39243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574800" y="3320653"/>
            <a:ext cx="5486399" cy="513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74" name="Shape 74"/>
          <p:cNvSpPr/>
          <p:nvPr/>
        </p:nvSpPr>
        <p:spPr>
          <a:xfrm>
            <a:off x="3175" y="2614612"/>
            <a:ext cx="635000" cy="611981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3175" y="3226593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152400" y="45339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152400" y="39243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890DA"/>
            </a:gs>
            <a:gs pos="100000">
              <a:schemeClr val="dk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3200">
                <a:solidFill>
                  <a:schemeClr val="lt1"/>
                </a:solidFill>
              </a:defRPr>
            </a:lvl1pPr>
            <a:lvl2pPr>
              <a:spcBef>
                <a:spcPts val="560"/>
              </a:spcBef>
              <a:buClr>
                <a:schemeClr val="lt1"/>
              </a:buClr>
              <a:buSzPct val="100000"/>
              <a:defRPr sz="28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4pPr>
            <a:lvl5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5pPr>
            <a:lvl6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6pPr>
            <a:lvl7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7pPr>
            <a:lvl8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8pPr>
            <a:lvl9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3135299" cy="5143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3175" y="45339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3175" y="39243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8397875" y="2017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8397875" y="612225"/>
            <a:ext cx="746125" cy="607183"/>
          </a:xfrm>
          <a:custGeom>
            <a:avLst/>
            <a:gdLst/>
            <a:ahLst/>
            <a:cxnLst/>
            <a:rect l="0" t="0" r="0" b="0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lt1"/>
                </a:solidFill>
              </a:rPr>
              <a:t>‹#›</a:t>
            </a:fld>
            <a:endParaRPr lang="en" sz="1300">
              <a:solidFill>
                <a:schemeClr val="lt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1990200" y="1949650"/>
            <a:ext cx="6609899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How to write a position to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a problem to form a resolution 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2199300" y="3107227"/>
            <a:ext cx="6400799" cy="87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Mock United Nations Assembly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5972" y="3656225"/>
            <a:ext cx="1110726" cy="144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6062" y="3656225"/>
            <a:ext cx="2174087" cy="14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ctrTitle"/>
          </p:nvPr>
        </p:nvSpPr>
        <p:spPr>
          <a:xfrm>
            <a:off x="2017725" y="2211281"/>
            <a:ext cx="6400799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There is a common structure for a resolution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46072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There are three parts to a resolution 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384000"/>
            <a:ext cx="8229600" cy="34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"/>
              <a:t>Heading</a:t>
            </a:r>
          </a:p>
          <a:p>
            <a:pPr marL="457200" lvl="0" indent="-4318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"/>
              <a:t>Preambular Clauses</a:t>
            </a:r>
          </a:p>
          <a:p>
            <a:pPr marL="457200" lvl="0" indent="-4318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"/>
              <a:t>Operative Clauses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Title / Heading 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22775" y="4358550"/>
            <a:ext cx="8229600" cy="416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000">
              <a:solidFill>
                <a:srgbClr val="3B3B3B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rtl="0">
              <a:spcBef>
                <a:spcPts val="0"/>
              </a:spcBef>
              <a:buNone/>
            </a:pPr>
            <a:endParaRPr sz="1000">
              <a:solidFill>
                <a:srgbClr val="3B3B3B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rtl="0">
              <a:spcBef>
                <a:spcPts val="0"/>
              </a:spcBef>
              <a:buNone/>
            </a:pPr>
            <a:endParaRPr sz="1000">
              <a:solidFill>
                <a:srgbClr val="3B3B3B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0"/>
              </a:spcBef>
              <a:buNone/>
            </a:pPr>
            <a:r>
              <a:rPr lang="en" sz="1000">
                <a:solidFill>
                  <a:srgbClr val="3B3B3B"/>
                </a:solidFill>
                <a:latin typeface="Trebuchet MS"/>
                <a:ea typeface="Trebuchet MS"/>
                <a:cs typeface="Trebuchet MS"/>
                <a:sym typeface="Trebuchet MS"/>
              </a:rPr>
              <a:t>should succinctly state the main issue addressed by the resolution.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2"/>
          </p:nvPr>
        </p:nvSpPr>
        <p:spPr>
          <a:xfrm>
            <a:off x="608675" y="117950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This should clearly state the main issue addressed by the resolution </a:t>
            </a:r>
          </a:p>
          <a:p>
            <a:pPr marL="457200" lvl="0" indent="-4318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They are usually historic justifications for action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Preambular Clauses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This supplies </a:t>
            </a:r>
            <a:r>
              <a:rPr lang="en" b="1">
                <a:solidFill>
                  <a:srgbClr val="FF00FF"/>
                </a:solidFill>
              </a:rPr>
              <a:t>historical background</a:t>
            </a:r>
            <a:r>
              <a:rPr lang="en" b="1"/>
              <a:t> </a:t>
            </a:r>
            <a:r>
              <a:rPr lang="en"/>
              <a:t>for the issue, as well as justifying the action</a:t>
            </a:r>
          </a:p>
          <a:p>
            <a:pPr marL="457200" lvl="0" indent="-4318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The preamble is critical because it provides the framework through which the problem is viewed</a:t>
            </a:r>
          </a:p>
          <a:p>
            <a:pPr marL="457200" lvl="0" indent="-4318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They begin with participles (a form of verb used in a sentence to modify a noun or verb)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 list of participles </a:t>
            </a:r>
          </a:p>
        </p:txBody>
      </p:sp>
      <p:graphicFrame>
        <p:nvGraphicFramePr>
          <p:cNvPr id="165" name="Shape 165"/>
          <p:cNvGraphicFramePr/>
          <p:nvPr/>
        </p:nvGraphicFramePr>
        <p:xfrm>
          <a:off x="718400" y="1155625"/>
          <a:ext cx="7239000" cy="4297650"/>
        </p:xfrm>
        <a:graphic>
          <a:graphicData uri="http://schemas.openxmlformats.org/drawingml/2006/table">
            <a:tbl>
              <a:tblPr>
                <a:noFill/>
                <a:tableStyleId>{FDC9C0BF-D988-404B-9C43-884342B77277}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Acknowledging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Affirming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Alarmed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Aware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Bearing in Mind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Believing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Commending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Convinced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Conscious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Deploring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Emphasising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Expressing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Guided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Having considered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Mindful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Noting, Noting with concern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Reaffirming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Realising 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Recalling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Recognising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Stressing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Taking into account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Taking note, Taking note with appreciation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Thanking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 sz="1800">
                        <a:solidFill>
                          <a:srgbClr val="FFFFFF"/>
                        </a:solidFill>
                      </a:endParaRP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Underlining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Urging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 list of operatives</a:t>
            </a:r>
          </a:p>
        </p:txBody>
      </p:sp>
      <p:graphicFrame>
        <p:nvGraphicFramePr>
          <p:cNvPr id="171" name="Shape 171"/>
          <p:cNvGraphicFramePr/>
          <p:nvPr/>
        </p:nvGraphicFramePr>
        <p:xfrm>
          <a:off x="635775" y="1410400"/>
          <a:ext cx="7239000" cy="3474690"/>
        </p:xfrm>
        <a:graphic>
          <a:graphicData uri="http://schemas.openxmlformats.org/drawingml/2006/table">
            <a:tbl>
              <a:tblPr>
                <a:noFill/>
                <a:tableStyleId>{B0A02929-A7EC-4B78-97C5-B786E86A2039}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Accepts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Adopts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Affirms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Agrees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Appeals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Approves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Authorises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Calls upon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Condemns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Decides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Declares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Demands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Denounces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Discourages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Emphasises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Endorses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Expresses (alarm, appreciation, concern…)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Invites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Reaffirms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Recommends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Reiterates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Rejects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Renews (its invitation, commitment, …)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Requests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Supports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Urges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Welcomes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Tips for resolution writing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43125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cite facts whenever possible</a:t>
            </a:r>
          </a:p>
          <a:p>
            <a:pPr marL="457200" lvl="0" indent="-4318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create a detailed resolution</a:t>
            </a:r>
          </a:p>
          <a:p>
            <a:pPr marL="457200" lvl="0" indent="-4318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Be realistic</a:t>
            </a:r>
          </a:p>
          <a:p>
            <a:pPr marL="457200" lvl="0" indent="-4318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Solicit views from many states</a:t>
            </a:r>
          </a:p>
          <a:p>
            <a:pPr marL="457200" lvl="0" indent="-4318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Has there been past international action on the issue?</a:t>
            </a:r>
          </a:p>
          <a:p>
            <a:pPr marL="457200" lvl="0" indent="-4318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Use preambulatory phrases and end with a comma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You can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Reference a UN Charter</a:t>
            </a:r>
          </a:p>
          <a:p>
            <a:pPr marL="457200" lvl="0" indent="-4318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Citations of past UN resolutions on the topic</a:t>
            </a:r>
          </a:p>
          <a:p>
            <a:pPr marL="457200" lvl="0" indent="-4318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Mention statements made by the General Secretary</a:t>
            </a:r>
          </a:p>
          <a:p>
            <a:pPr marL="457200" lvl="0" indent="-4318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General statements on the topic and its significance &amp; impact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/>
            </a:r>
            <a:br>
              <a:rPr lang="en"/>
            </a:br>
            <a:r>
              <a:rPr lang="en"/>
              <a:t>Resolution (definition)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810900"/>
            <a:ext cx="7970699" cy="301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 firm decision to do or not to do something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a resolution?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It is the most appropriate means of applying political pressure on Member States</a:t>
            </a:r>
          </a:p>
          <a:p>
            <a:pPr marL="457200" lvl="0" indent="-4318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It is one of the most appropriate means of expressing your countries opinion</a:t>
            </a:r>
          </a:p>
          <a:p>
            <a:pPr marL="457200" lvl="0" indent="-4318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It is the most appropriate way to recommend action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461325"/>
            <a:ext cx="8229600" cy="436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They are not binding law</a:t>
            </a:r>
          </a:p>
          <a:p>
            <a:pPr marL="457200" lvl="0" indent="-4318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The only body that can can produce resolutions that are binding on other Member States of the UN is the Security Council</a:t>
            </a:r>
          </a:p>
          <a:p>
            <a:pPr marL="457200" lvl="0" indent="-4318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Under UN rules, the topic on the floor is debated entirely</a:t>
            </a:r>
          </a:p>
          <a:p>
            <a:pPr marL="457200" lvl="0" indent="-4318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When debate is exhausted, the body then votes on each resolution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474503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are your resolutions this year?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>
                <a:solidFill>
                  <a:srgbClr val="FF00FF"/>
                </a:solidFill>
              </a:rPr>
              <a:t>Resolution # 1</a:t>
            </a:r>
            <a:r>
              <a:rPr lang="en" sz="3000"/>
              <a:t> - The Situation in Iraq &amp; Syria</a:t>
            </a:r>
          </a:p>
          <a:p>
            <a:pPr rtl="0">
              <a:spcBef>
                <a:spcPts val="0"/>
              </a:spcBef>
              <a:buNone/>
            </a:pPr>
            <a:r>
              <a:rPr lang="en" sz="3000">
                <a:solidFill>
                  <a:srgbClr val="FF00FF"/>
                </a:solidFill>
              </a:rPr>
              <a:t>Resolution # 2</a:t>
            </a:r>
            <a:r>
              <a:rPr lang="en" sz="3000"/>
              <a:t> - Towards a Nuclear Weapons Free World</a:t>
            </a:r>
          </a:p>
          <a:p>
            <a:pPr rtl="0">
              <a:spcBef>
                <a:spcPts val="0"/>
              </a:spcBef>
              <a:buNone/>
            </a:pPr>
            <a:r>
              <a:rPr lang="en" sz="3000">
                <a:solidFill>
                  <a:srgbClr val="FF00FF"/>
                </a:solidFill>
              </a:rPr>
              <a:t>Resolution # 3</a:t>
            </a:r>
            <a:r>
              <a:rPr lang="en" sz="3000"/>
              <a:t> - The Ebola Epidemic in West Africa</a:t>
            </a:r>
          </a:p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rgbClr val="FF00FF"/>
                </a:solidFill>
              </a:rPr>
              <a:t>Resolution # 4</a:t>
            </a:r>
            <a:r>
              <a:rPr lang="en" sz="3000"/>
              <a:t> - Towards a new International Economic Order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the goal of a resolution?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The goal is to incite debate &amp; persuade other countries to support a particular solution to the topic under discussion</a:t>
            </a:r>
          </a:p>
          <a:p>
            <a:pPr marL="457200" lvl="0" indent="-4318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Resolutions (formally) state the agreed upon solution by omitting the relevant precedents and describing proposed action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The committee is not limited to one resolution per topic; often the committee passes multiple resolutions dealing with different aspects of a topic.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Sponsors 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They are the ones who create the content of a resolution and are responsible for seeing it through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Signatories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These are Member States, observers or Non Government Organisations (NGOs) who are interested in bringing the resolution (at this stage a working paper) forward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teps">
  <a:themeElements>
    <a:clrScheme name="Custom 46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D80C"/>
      </a:accent1>
      <a:accent2>
        <a:srgbClr val="CD108C"/>
      </a:accent2>
      <a:accent3>
        <a:srgbClr val="0990DB"/>
      </a:accent3>
      <a:accent4>
        <a:srgbClr val="AAAAAA"/>
      </a:accent4>
      <a:accent5>
        <a:srgbClr val="C3F180"/>
      </a:accent5>
      <a:accent6>
        <a:srgbClr val="FF986D"/>
      </a:accent6>
      <a:hlink>
        <a:srgbClr val="ABABAB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547</Words>
  <Application>Microsoft Office PowerPoint</Application>
  <PresentationFormat>On-screen Show (16:9)</PresentationFormat>
  <Paragraphs>109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Trebuchet MS</vt:lpstr>
      <vt:lpstr>steps</vt:lpstr>
      <vt:lpstr>How to write a position to  a problem to form a resolution </vt:lpstr>
      <vt:lpstr> Resolution (definition)</vt:lpstr>
      <vt:lpstr>What is a resolution?</vt:lpstr>
      <vt:lpstr>PowerPoint Presentation</vt:lpstr>
      <vt:lpstr>What are your resolutions this year?</vt:lpstr>
      <vt:lpstr>What is the goal of a resolution?</vt:lpstr>
      <vt:lpstr>PowerPoint Presentation</vt:lpstr>
      <vt:lpstr>Sponsors </vt:lpstr>
      <vt:lpstr>Signatories</vt:lpstr>
      <vt:lpstr>There is a common structure for a resolution</vt:lpstr>
      <vt:lpstr>There are three parts to a resolution </vt:lpstr>
      <vt:lpstr>The Title / Heading </vt:lpstr>
      <vt:lpstr>Preambular Clauses</vt:lpstr>
      <vt:lpstr>A list of participles </vt:lpstr>
      <vt:lpstr>A list of operatives</vt:lpstr>
      <vt:lpstr>Tips for resolution writing</vt:lpstr>
      <vt:lpstr>You can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a position to  a problem to form a resolution </dc:title>
  <dc:creator>Maree Whiteley</dc:creator>
  <cp:lastModifiedBy>Maree Whiteley</cp:lastModifiedBy>
  <cp:revision>1</cp:revision>
  <dcterms:modified xsi:type="dcterms:W3CDTF">2016-01-29T03:04:52Z</dcterms:modified>
</cp:coreProperties>
</file>